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2" r:id="rId2"/>
    <p:sldId id="260" r:id="rId3"/>
    <p:sldId id="256" r:id="rId4"/>
    <p:sldId id="257" r:id="rId5"/>
    <p:sldId id="258" r:id="rId6"/>
    <p:sldId id="259" r:id="rId7"/>
    <p:sldId id="261"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9" d="100"/>
          <a:sy n="69" d="100"/>
        </p:scale>
        <p:origin x="75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900582D-21F8-445C-82D6-4316E14FAF0F}" type="datetimeFigureOut">
              <a:rPr lang="en-US" smtClean="0"/>
              <a:t>9/28/2021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2A7CC5-8C6A-4D19-B5BB-E6109582AA3B}" type="slidenum">
              <a:rPr lang="en-US" smtClean="0"/>
              <a:t>‹#›</a:t>
            </a:fld>
            <a:endParaRPr lang="en-US"/>
          </a:p>
        </p:txBody>
      </p:sp>
    </p:spTree>
    <p:extLst>
      <p:ext uri="{BB962C8B-B14F-4D97-AF65-F5344CB8AC3E}">
        <p14:creationId xmlns:p14="http://schemas.microsoft.com/office/powerpoint/2010/main" val="19542027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E900582D-21F8-445C-82D6-4316E14FAF0F}" type="datetimeFigureOut">
              <a:rPr lang="en-US" smtClean="0"/>
              <a:t>9/28/2021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2A7CC5-8C6A-4D19-B5BB-E6109582AA3B}" type="slidenum">
              <a:rPr lang="en-US" smtClean="0"/>
              <a:t>‹#›</a:t>
            </a:fld>
            <a:endParaRPr lang="en-US"/>
          </a:p>
        </p:txBody>
      </p:sp>
    </p:spTree>
    <p:extLst>
      <p:ext uri="{BB962C8B-B14F-4D97-AF65-F5344CB8AC3E}">
        <p14:creationId xmlns:p14="http://schemas.microsoft.com/office/powerpoint/2010/main" val="35848340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E900582D-21F8-445C-82D6-4316E14FAF0F}" type="datetimeFigureOut">
              <a:rPr lang="en-US" smtClean="0"/>
              <a:t>9/28/2021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2A7CC5-8C6A-4D19-B5BB-E6109582AA3B}" type="slidenum">
              <a:rPr lang="en-US" smtClean="0"/>
              <a:t>‹#›</a:t>
            </a:fld>
            <a:endParaRPr lang="en-US"/>
          </a:p>
        </p:txBody>
      </p:sp>
    </p:spTree>
    <p:extLst>
      <p:ext uri="{BB962C8B-B14F-4D97-AF65-F5344CB8AC3E}">
        <p14:creationId xmlns:p14="http://schemas.microsoft.com/office/powerpoint/2010/main" val="20238165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E900582D-21F8-445C-82D6-4316E14FAF0F}" type="datetimeFigureOut">
              <a:rPr lang="en-US" smtClean="0"/>
              <a:t>9/28/2021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2A7CC5-8C6A-4D19-B5BB-E6109582AA3B}"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41523953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900582D-21F8-445C-82D6-4316E14FAF0F}" type="datetimeFigureOut">
              <a:rPr lang="en-US" smtClean="0"/>
              <a:t>9/28/2021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2A7CC5-8C6A-4D19-B5BB-E6109582AA3B}" type="slidenum">
              <a:rPr lang="en-US" smtClean="0"/>
              <a:t>‹#›</a:t>
            </a:fld>
            <a:endParaRPr lang="en-US"/>
          </a:p>
        </p:txBody>
      </p:sp>
    </p:spTree>
    <p:extLst>
      <p:ext uri="{BB962C8B-B14F-4D97-AF65-F5344CB8AC3E}">
        <p14:creationId xmlns:p14="http://schemas.microsoft.com/office/powerpoint/2010/main" val="21028306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E900582D-21F8-445C-82D6-4316E14FAF0F}" type="datetimeFigureOut">
              <a:rPr lang="en-US" smtClean="0"/>
              <a:t>9/28/2021</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2A7CC5-8C6A-4D19-B5BB-E6109582AA3B}" type="slidenum">
              <a:rPr lang="en-US" smtClean="0"/>
              <a:t>‹#›</a:t>
            </a:fld>
            <a:endParaRPr lang="en-US"/>
          </a:p>
        </p:txBody>
      </p:sp>
    </p:spTree>
    <p:extLst>
      <p:ext uri="{BB962C8B-B14F-4D97-AF65-F5344CB8AC3E}">
        <p14:creationId xmlns:p14="http://schemas.microsoft.com/office/powerpoint/2010/main" val="23821040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E900582D-21F8-445C-82D6-4316E14FAF0F}" type="datetimeFigureOut">
              <a:rPr lang="en-US" smtClean="0"/>
              <a:t>9/28/2021</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2A7CC5-8C6A-4D19-B5BB-E6109582AA3B}" type="slidenum">
              <a:rPr lang="en-US" smtClean="0"/>
              <a:t>‹#›</a:t>
            </a:fld>
            <a:endParaRPr lang="en-US"/>
          </a:p>
        </p:txBody>
      </p:sp>
    </p:spTree>
    <p:extLst>
      <p:ext uri="{BB962C8B-B14F-4D97-AF65-F5344CB8AC3E}">
        <p14:creationId xmlns:p14="http://schemas.microsoft.com/office/powerpoint/2010/main" val="23271070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900582D-21F8-445C-82D6-4316E14FAF0F}" type="datetimeFigureOut">
              <a:rPr lang="en-US" smtClean="0"/>
              <a:t>9/28/2021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2A7CC5-8C6A-4D19-B5BB-E6109582AA3B}" type="slidenum">
              <a:rPr lang="en-US" smtClean="0"/>
              <a:t>‹#›</a:t>
            </a:fld>
            <a:endParaRPr lang="en-US"/>
          </a:p>
        </p:txBody>
      </p:sp>
    </p:spTree>
    <p:extLst>
      <p:ext uri="{BB962C8B-B14F-4D97-AF65-F5344CB8AC3E}">
        <p14:creationId xmlns:p14="http://schemas.microsoft.com/office/powerpoint/2010/main" val="27615630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900582D-21F8-445C-82D6-4316E14FAF0F}" type="datetimeFigureOut">
              <a:rPr lang="en-US" smtClean="0"/>
              <a:t>9/28/2021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2A7CC5-8C6A-4D19-B5BB-E6109582AA3B}" type="slidenum">
              <a:rPr lang="en-US" smtClean="0"/>
              <a:t>‹#›</a:t>
            </a:fld>
            <a:endParaRPr lang="en-US"/>
          </a:p>
        </p:txBody>
      </p:sp>
    </p:spTree>
    <p:extLst>
      <p:ext uri="{BB962C8B-B14F-4D97-AF65-F5344CB8AC3E}">
        <p14:creationId xmlns:p14="http://schemas.microsoft.com/office/powerpoint/2010/main" val="18929555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E900582D-21F8-445C-82D6-4316E14FAF0F}" type="datetimeFigureOut">
              <a:rPr lang="en-US" smtClean="0"/>
              <a:t>9/28/2021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2A7CC5-8C6A-4D19-B5BB-E6109582AA3B}" type="slidenum">
              <a:rPr lang="en-US" smtClean="0"/>
              <a:t>‹#›</a:t>
            </a:fld>
            <a:endParaRPr lang="en-US"/>
          </a:p>
        </p:txBody>
      </p:sp>
    </p:spTree>
    <p:extLst>
      <p:ext uri="{BB962C8B-B14F-4D97-AF65-F5344CB8AC3E}">
        <p14:creationId xmlns:p14="http://schemas.microsoft.com/office/powerpoint/2010/main" val="33575863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900582D-21F8-445C-82D6-4316E14FAF0F}" type="datetimeFigureOut">
              <a:rPr lang="en-US" smtClean="0"/>
              <a:t>9/28/2021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2A7CC5-8C6A-4D19-B5BB-E6109582AA3B}" type="slidenum">
              <a:rPr lang="en-US" smtClean="0"/>
              <a:t>‹#›</a:t>
            </a:fld>
            <a:endParaRPr lang="en-US"/>
          </a:p>
        </p:txBody>
      </p:sp>
    </p:spTree>
    <p:extLst>
      <p:ext uri="{BB962C8B-B14F-4D97-AF65-F5344CB8AC3E}">
        <p14:creationId xmlns:p14="http://schemas.microsoft.com/office/powerpoint/2010/main" val="38351086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900582D-21F8-445C-82D6-4316E14FAF0F}" type="datetimeFigureOut">
              <a:rPr lang="en-US" smtClean="0"/>
              <a:t>9/28/2021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2A7CC5-8C6A-4D19-B5BB-E6109582AA3B}" type="slidenum">
              <a:rPr lang="en-US" smtClean="0"/>
              <a:t>‹#›</a:t>
            </a:fld>
            <a:endParaRPr lang="en-US"/>
          </a:p>
        </p:txBody>
      </p:sp>
    </p:spTree>
    <p:extLst>
      <p:ext uri="{BB962C8B-B14F-4D97-AF65-F5344CB8AC3E}">
        <p14:creationId xmlns:p14="http://schemas.microsoft.com/office/powerpoint/2010/main" val="37203828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900582D-21F8-445C-82D6-4316E14FAF0F}" type="datetimeFigureOut">
              <a:rPr lang="en-US" smtClean="0"/>
              <a:t>9/28/2021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C2A7CC5-8C6A-4D19-B5BB-E6109582AA3B}" type="slidenum">
              <a:rPr lang="en-US" smtClean="0"/>
              <a:t>‹#›</a:t>
            </a:fld>
            <a:endParaRPr lang="en-US"/>
          </a:p>
        </p:txBody>
      </p:sp>
    </p:spTree>
    <p:extLst>
      <p:ext uri="{BB962C8B-B14F-4D97-AF65-F5344CB8AC3E}">
        <p14:creationId xmlns:p14="http://schemas.microsoft.com/office/powerpoint/2010/main" val="42706576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E900582D-21F8-445C-82D6-4316E14FAF0F}" type="datetimeFigureOut">
              <a:rPr lang="en-US" smtClean="0"/>
              <a:t>9/28/2021</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0C2A7CC5-8C6A-4D19-B5BB-E6109582AA3B}" type="slidenum">
              <a:rPr lang="en-US" smtClean="0"/>
              <a:t>‹#›</a:t>
            </a:fld>
            <a:endParaRPr lang="en-US"/>
          </a:p>
        </p:txBody>
      </p:sp>
    </p:spTree>
    <p:extLst>
      <p:ext uri="{BB962C8B-B14F-4D97-AF65-F5344CB8AC3E}">
        <p14:creationId xmlns:p14="http://schemas.microsoft.com/office/powerpoint/2010/main" val="10822640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E900582D-21F8-445C-82D6-4316E14FAF0F}" type="datetimeFigureOut">
              <a:rPr lang="en-US" smtClean="0"/>
              <a:t>9/28/2021</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0C2A7CC5-8C6A-4D19-B5BB-E6109582AA3B}" type="slidenum">
              <a:rPr lang="en-US" smtClean="0"/>
              <a:t>‹#›</a:t>
            </a:fld>
            <a:endParaRPr lang="en-US"/>
          </a:p>
        </p:txBody>
      </p:sp>
    </p:spTree>
    <p:extLst>
      <p:ext uri="{BB962C8B-B14F-4D97-AF65-F5344CB8AC3E}">
        <p14:creationId xmlns:p14="http://schemas.microsoft.com/office/powerpoint/2010/main" val="9158971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7" name="Date Placeholder 4"/>
          <p:cNvSpPr>
            <a:spLocks noGrp="1"/>
          </p:cNvSpPr>
          <p:nvPr>
            <p:ph type="dt" sz="half" idx="10"/>
          </p:nvPr>
        </p:nvSpPr>
        <p:spPr/>
        <p:txBody>
          <a:bodyPr/>
          <a:lstStyle/>
          <a:p>
            <a:fld id="{E900582D-21F8-445C-82D6-4316E14FAF0F}" type="datetimeFigureOut">
              <a:rPr lang="en-US" smtClean="0"/>
              <a:t>9/28/2021</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0C2A7CC5-8C6A-4D19-B5BB-E6109582AA3B}" type="slidenum">
              <a:rPr lang="en-US" smtClean="0"/>
              <a:t>‹#›</a:t>
            </a:fld>
            <a:endParaRPr lang="en-US"/>
          </a:p>
        </p:txBody>
      </p:sp>
    </p:spTree>
    <p:extLst>
      <p:ext uri="{BB962C8B-B14F-4D97-AF65-F5344CB8AC3E}">
        <p14:creationId xmlns:p14="http://schemas.microsoft.com/office/powerpoint/2010/main" val="10187605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E900582D-21F8-445C-82D6-4316E14FAF0F}" type="datetimeFigureOut">
              <a:rPr lang="en-US" smtClean="0"/>
              <a:t>9/28/2021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2A7CC5-8C6A-4D19-B5BB-E6109582AA3B}" type="slidenum">
              <a:rPr lang="en-US" smtClean="0"/>
              <a:t>‹#›</a:t>
            </a:fld>
            <a:endParaRPr lang="en-US"/>
          </a:p>
        </p:txBody>
      </p:sp>
    </p:spTree>
    <p:extLst>
      <p:ext uri="{BB962C8B-B14F-4D97-AF65-F5344CB8AC3E}">
        <p14:creationId xmlns:p14="http://schemas.microsoft.com/office/powerpoint/2010/main" val="33941268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E900582D-21F8-445C-82D6-4316E14FAF0F}" type="datetimeFigureOut">
              <a:rPr lang="en-US" smtClean="0"/>
              <a:t>9/28/2021</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0C2A7CC5-8C6A-4D19-B5BB-E6109582AA3B}" type="slidenum">
              <a:rPr lang="en-US" smtClean="0"/>
              <a:t>‹#›</a:t>
            </a:fld>
            <a:endParaRPr lang="en-US"/>
          </a:p>
        </p:txBody>
      </p:sp>
    </p:spTree>
    <p:extLst>
      <p:ext uri="{BB962C8B-B14F-4D97-AF65-F5344CB8AC3E}">
        <p14:creationId xmlns:p14="http://schemas.microsoft.com/office/powerpoint/2010/main" val="2601838274"/>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tmp"/><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tmp"/><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1"/>
            <a:ext cx="8825658" cy="1143000"/>
          </a:xfrm>
        </p:spPr>
        <p:txBody>
          <a:bodyPr/>
          <a:lstStyle/>
          <a:p>
            <a:pPr algn="ctr"/>
            <a:r>
              <a:rPr lang="ar-IQ" dirty="0" smtClean="0">
                <a:solidFill>
                  <a:srgbClr val="FF0000"/>
                </a:solidFill>
              </a:rPr>
              <a:t>المختبر السابع</a:t>
            </a:r>
            <a:endParaRPr lang="en-US" dirty="0">
              <a:solidFill>
                <a:srgbClr val="FF0000"/>
              </a:solidFill>
            </a:endParaRPr>
          </a:p>
        </p:txBody>
      </p:sp>
      <p:sp>
        <p:nvSpPr>
          <p:cNvPr id="3" name="Subtitle 2"/>
          <p:cNvSpPr>
            <a:spLocks noGrp="1"/>
          </p:cNvSpPr>
          <p:nvPr>
            <p:ph type="subTitle" idx="1"/>
          </p:nvPr>
        </p:nvSpPr>
        <p:spPr>
          <a:xfrm>
            <a:off x="1154955" y="3228108"/>
            <a:ext cx="8825658" cy="1995055"/>
          </a:xfrm>
        </p:spPr>
        <p:txBody>
          <a:bodyPr/>
          <a:lstStyle/>
          <a:p>
            <a:pPr algn="ctr"/>
            <a:r>
              <a:rPr lang="ar-IQ" dirty="0" smtClean="0"/>
              <a:t>ا</a:t>
            </a:r>
            <a:r>
              <a:rPr lang="ar-IQ" sz="3200" dirty="0" smtClean="0"/>
              <a:t>عداد الدكتورة اسراء عبد الرزاق</a:t>
            </a:r>
            <a:endParaRPr lang="en-US" sz="3200" dirty="0"/>
          </a:p>
        </p:txBody>
      </p:sp>
    </p:spTree>
    <p:extLst>
      <p:ext uri="{BB962C8B-B14F-4D97-AF65-F5344CB8AC3E}">
        <p14:creationId xmlns:p14="http://schemas.microsoft.com/office/powerpoint/2010/main" val="30774371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IQ" dirty="0" smtClean="0">
                <a:solidFill>
                  <a:srgbClr val="FF0000"/>
                </a:solidFill>
              </a:rPr>
              <a:t>نسيج الخشب</a:t>
            </a:r>
            <a:endParaRPr lang="en-US" dirty="0">
              <a:solidFill>
                <a:srgbClr val="FF0000"/>
              </a:solidFill>
            </a:endParaRPr>
          </a:p>
        </p:txBody>
      </p:sp>
      <p:sp>
        <p:nvSpPr>
          <p:cNvPr id="3" name="Content Placeholder 2"/>
          <p:cNvSpPr>
            <a:spLocks noGrp="1"/>
          </p:cNvSpPr>
          <p:nvPr>
            <p:ph idx="1"/>
          </p:nvPr>
        </p:nvSpPr>
        <p:spPr>
          <a:xfrm>
            <a:off x="1593273" y="2604655"/>
            <a:ext cx="9760527" cy="1219200"/>
          </a:xfrm>
        </p:spPr>
        <p:txBody>
          <a:bodyPr>
            <a:normAutofit/>
          </a:bodyPr>
          <a:lstStyle/>
          <a:p>
            <a:r>
              <a:rPr lang="ar-IQ" dirty="0" smtClean="0"/>
              <a:t>نسيج مستديم معقد يقع ضمن النظام النسيجي الوعائي وظيفته الرئيسه نقل الماء واالمالح المعدنيه الممتصة من التربه خلال الجذر فالساق واالوراق فضلا عن وظيفته التدعيميه .</a:t>
            </a:r>
            <a:endParaRPr lang="en-US" dirty="0"/>
          </a:p>
        </p:txBody>
      </p:sp>
    </p:spTree>
    <p:extLst>
      <p:ext uri="{BB962C8B-B14F-4D97-AF65-F5344CB8AC3E}">
        <p14:creationId xmlns:p14="http://schemas.microsoft.com/office/powerpoint/2010/main" val="2262934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890655" y="1447801"/>
            <a:ext cx="5089957" cy="491835"/>
          </a:xfrm>
        </p:spPr>
        <p:txBody>
          <a:bodyPr/>
          <a:lstStyle/>
          <a:p>
            <a:r>
              <a:rPr lang="ar-IQ" sz="2000" dirty="0">
                <a:solidFill>
                  <a:srgbClr val="FF0000"/>
                </a:solidFill>
              </a:rPr>
              <a:t>ي</a:t>
            </a:r>
            <a:r>
              <a:rPr lang="ar-IQ" sz="2000" dirty="0">
                <a:solidFill>
                  <a:srgbClr val="FFFF00"/>
                </a:solidFill>
              </a:rPr>
              <a:t>تكون نسيج الخشب بصوره نموذجيه من التراكيب التاليه </a:t>
            </a:r>
            <a:endParaRPr lang="en-US" sz="2000" dirty="0">
              <a:solidFill>
                <a:srgbClr val="FFFF00"/>
              </a:solidFill>
            </a:endParaRPr>
          </a:p>
        </p:txBody>
      </p:sp>
      <p:sp>
        <p:nvSpPr>
          <p:cNvPr id="3" name="Subtitle 2"/>
          <p:cNvSpPr>
            <a:spLocks noGrp="1"/>
          </p:cNvSpPr>
          <p:nvPr>
            <p:ph type="subTitle" idx="1"/>
          </p:nvPr>
        </p:nvSpPr>
        <p:spPr>
          <a:xfrm>
            <a:off x="6677891" y="1939636"/>
            <a:ext cx="5292436" cy="1648691"/>
          </a:xfrm>
        </p:spPr>
        <p:txBody>
          <a:bodyPr>
            <a:normAutofit lnSpcReduction="10000"/>
          </a:bodyPr>
          <a:lstStyle/>
          <a:p>
            <a:pPr algn="r"/>
            <a:r>
              <a:rPr lang="ar-IQ" dirty="0" smtClean="0">
                <a:solidFill>
                  <a:srgbClr val="FFFF00"/>
                </a:solidFill>
              </a:rPr>
              <a:t>القصيبات</a:t>
            </a:r>
          </a:p>
          <a:p>
            <a:pPr algn="r"/>
            <a:r>
              <a:rPr lang="ar-IQ" dirty="0" smtClean="0">
                <a:solidFill>
                  <a:srgbClr val="FFFF00"/>
                </a:solidFill>
              </a:rPr>
              <a:t>الاوعية</a:t>
            </a:r>
          </a:p>
          <a:p>
            <a:pPr algn="r"/>
            <a:r>
              <a:rPr lang="ar-IQ" dirty="0" smtClean="0">
                <a:solidFill>
                  <a:srgbClr val="FFFF00"/>
                </a:solidFill>
              </a:rPr>
              <a:t>برنكيما الخشب</a:t>
            </a:r>
          </a:p>
          <a:p>
            <a:pPr algn="r"/>
            <a:r>
              <a:rPr lang="ar-IQ" dirty="0" smtClean="0">
                <a:solidFill>
                  <a:srgbClr val="FFFF00"/>
                </a:solidFill>
              </a:rPr>
              <a:t>الياف الخشب</a:t>
            </a:r>
          </a:p>
        </p:txBody>
      </p:sp>
    </p:spTree>
    <p:extLst>
      <p:ext uri="{BB962C8B-B14F-4D97-AF65-F5344CB8AC3E}">
        <p14:creationId xmlns:p14="http://schemas.microsoft.com/office/powerpoint/2010/main" val="37441426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ar-IQ" dirty="0" smtClean="0"/>
              <a:t>ا</a:t>
            </a:r>
            <a:r>
              <a:rPr lang="ar-IQ" dirty="0" smtClean="0">
                <a:solidFill>
                  <a:srgbClr val="FFFF00"/>
                </a:solidFill>
              </a:rPr>
              <a:t>لقصيبات</a:t>
            </a:r>
            <a:endParaRPr lang="en-US" dirty="0">
              <a:solidFill>
                <a:srgbClr val="FFFF00"/>
              </a:solidFill>
            </a:endParaRPr>
          </a:p>
        </p:txBody>
      </p:sp>
      <p:sp>
        <p:nvSpPr>
          <p:cNvPr id="3" name="Content Placeholder 2"/>
          <p:cNvSpPr>
            <a:spLocks noGrp="1"/>
          </p:cNvSpPr>
          <p:nvPr>
            <p:ph idx="1"/>
          </p:nvPr>
        </p:nvSpPr>
        <p:spPr>
          <a:xfrm>
            <a:off x="2008909" y="1620983"/>
            <a:ext cx="9878291" cy="1136072"/>
          </a:xfrm>
        </p:spPr>
        <p:txBody>
          <a:bodyPr/>
          <a:lstStyle/>
          <a:p>
            <a:pPr marL="0" indent="0">
              <a:buNone/>
            </a:pPr>
            <a:r>
              <a:rPr lang="ar-IQ" dirty="0" smtClean="0"/>
              <a:t>خلاايا </a:t>
            </a:r>
            <a:r>
              <a:rPr lang="ar-IQ" dirty="0"/>
              <a:t>مستقله مستطيله الشكل مدببه النهايتين جدرانها الثانويه ملكننه تحتوي عادتا على النقر المضفوفة </a:t>
            </a:r>
            <a:r>
              <a:rPr lang="ar-IQ" dirty="0" smtClean="0"/>
              <a:t>والخلايا </a:t>
            </a:r>
            <a:r>
              <a:rPr lang="ar-IQ" dirty="0"/>
              <a:t>تموت عند النضج وظيفتها الرئيسيه مرتبطه بنقل الماء واالمالح المعدنية الذائبة كما انها تقوم بوظيفة التدعيم اذا تعتبر العناصر الناقله الوحيدة في عاريات البذور اذ التحتوي على </a:t>
            </a:r>
            <a:r>
              <a:rPr lang="ar-IQ" dirty="0" smtClean="0"/>
              <a:t>االوعيه                                              </a:t>
            </a:r>
            <a:endParaRPr lang="en-US" dirty="0"/>
          </a:p>
        </p:txBody>
      </p:sp>
    </p:spTree>
    <p:extLst>
      <p:ext uri="{BB962C8B-B14F-4D97-AF65-F5344CB8AC3E}">
        <p14:creationId xmlns:p14="http://schemas.microsoft.com/office/powerpoint/2010/main" val="39006914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7"/>
            <a:ext cx="10700761" cy="2207355"/>
          </a:xfrm>
        </p:spPr>
        <p:txBody>
          <a:bodyPr/>
          <a:lstStyle/>
          <a:p>
            <a:pPr algn="ctr"/>
            <a:r>
              <a:rPr lang="ar-IQ" dirty="0" smtClean="0">
                <a:solidFill>
                  <a:srgbClr val="FFFF00"/>
                </a:solidFill>
              </a:rPr>
              <a:t>الاوعية</a:t>
            </a:r>
            <a:r>
              <a:rPr lang="ar-IQ" dirty="0">
                <a:solidFill>
                  <a:srgbClr val="FFFF00"/>
                </a:solidFill>
              </a:rPr>
              <a:t/>
            </a:r>
            <a:br>
              <a:rPr lang="ar-IQ" dirty="0">
                <a:solidFill>
                  <a:srgbClr val="FFFF00"/>
                </a:solidFill>
              </a:rPr>
            </a:br>
            <a:r>
              <a:rPr lang="ar-IQ" sz="1800" dirty="0"/>
              <a:t>تركيب انبوبي مكون من اتحاد سلسله من </a:t>
            </a:r>
            <a:r>
              <a:rPr lang="ar-IQ" sz="1800" dirty="0" smtClean="0"/>
              <a:t>الخلايا </a:t>
            </a:r>
            <a:r>
              <a:rPr lang="ar-IQ" sz="1800" dirty="0"/>
              <a:t>كل خليه تسمى وحدة الوعاء </a:t>
            </a:r>
            <a:r>
              <a:rPr lang="ar-IQ" sz="1800" dirty="0" smtClean="0"/>
              <a:t>تتصل </a:t>
            </a:r>
            <a:r>
              <a:rPr lang="ar-IQ" sz="1800" dirty="0"/>
              <a:t>هذة الخاليا مع بعضها عند نهاياتها وفي الجدران النهائية لوحدة الوعاء توجد صفائح يطلق عليها الصفائح المثقبة </a:t>
            </a:r>
            <a:r>
              <a:rPr lang="ar-IQ" sz="1800" dirty="0" smtClean="0"/>
              <a:t>وتوصف </a:t>
            </a:r>
            <a:r>
              <a:rPr lang="ar-IQ" sz="1800" dirty="0"/>
              <a:t>بانها صفائح مثقبه بسيطة </a:t>
            </a:r>
            <a:r>
              <a:rPr lang="ar-IQ" sz="1800" dirty="0" smtClean="0"/>
              <a:t>اذا </a:t>
            </a:r>
            <a:r>
              <a:rPr lang="ar-IQ" sz="1800" dirty="0"/>
              <a:t>احتوت على ثقب واحد وصفائح مثقبة مركبة اذا احتوت على اكثر كن ثقب </a:t>
            </a:r>
            <a:r>
              <a:rPr lang="ar-IQ" sz="1800" dirty="0" smtClean="0"/>
              <a:t>واحد</a:t>
            </a:r>
            <a:br>
              <a:rPr lang="ar-IQ" sz="1800" dirty="0" smtClean="0"/>
            </a:br>
            <a:r>
              <a:rPr lang="ar-IQ" sz="1800" dirty="0" smtClean="0"/>
              <a:t/>
            </a:r>
            <a:br>
              <a:rPr lang="ar-IQ" sz="1800" dirty="0" smtClean="0"/>
            </a:br>
            <a:r>
              <a:rPr lang="ar-IQ" sz="1800" dirty="0" smtClean="0"/>
              <a:t>مقطع طولي يوضح شكل التثخنات  على الجدران</a:t>
            </a:r>
            <a:endParaRPr lang="en-US" sz="1800" dirty="0">
              <a:solidFill>
                <a:srgbClr val="FFFF00"/>
              </a:solidFill>
            </a:endParaRPr>
          </a:p>
        </p:txBody>
      </p:sp>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65418" y="2660072"/>
            <a:ext cx="4646736" cy="277091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8066828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5130" y="678620"/>
            <a:ext cx="9404723" cy="1600200"/>
          </a:xfrm>
        </p:spPr>
        <p:txBody>
          <a:bodyPr/>
          <a:lstStyle/>
          <a:p>
            <a:pPr algn="r"/>
            <a:r>
              <a:rPr lang="ar-IQ" dirty="0" smtClean="0">
                <a:solidFill>
                  <a:srgbClr val="FFFF00"/>
                </a:solidFill>
              </a:rPr>
              <a:t>اللحاء</a:t>
            </a:r>
            <a:br>
              <a:rPr lang="ar-IQ" dirty="0" smtClean="0">
                <a:solidFill>
                  <a:srgbClr val="FFFF00"/>
                </a:solidFill>
              </a:rPr>
            </a:br>
            <a:r>
              <a:rPr lang="ar-IQ" sz="1800" dirty="0"/>
              <a:t>نسيج مستديم معقد يقع ضمن النظام النسيجي الوعائي وظيفته الرئيسيه نقل المواد الغذائيه المصنوعة في الورقه الى باقي اجزاء النبات </a:t>
            </a:r>
            <a:r>
              <a:rPr lang="ar-IQ" sz="1800" dirty="0" smtClean="0"/>
              <a:t>♦</a:t>
            </a:r>
            <a:br>
              <a:rPr lang="ar-IQ" sz="1800" dirty="0" smtClean="0"/>
            </a:br>
            <a:r>
              <a:rPr lang="ar-IQ" sz="1800" dirty="0" smtClean="0"/>
              <a:t> </a:t>
            </a:r>
            <a:r>
              <a:rPr lang="ar-IQ" sz="1800" dirty="0"/>
              <a:t>يتكون نسيج اللحاء بصوره نموذجيه من التراكيب التاليه</a:t>
            </a:r>
            <a:endParaRPr lang="en-US" sz="1800" dirty="0">
              <a:solidFill>
                <a:srgbClr val="FFFF00"/>
              </a:solidFill>
            </a:endParaRPr>
          </a:p>
        </p:txBody>
      </p:sp>
      <p:sp>
        <p:nvSpPr>
          <p:cNvPr id="3" name="Content Placeholder 2"/>
          <p:cNvSpPr>
            <a:spLocks noGrp="1"/>
          </p:cNvSpPr>
          <p:nvPr>
            <p:ph idx="1"/>
          </p:nvPr>
        </p:nvSpPr>
        <p:spPr/>
        <p:txBody>
          <a:bodyPr/>
          <a:lstStyle/>
          <a:p>
            <a:pPr marL="0" indent="0" algn="r">
              <a:buNone/>
            </a:pPr>
            <a:r>
              <a:rPr lang="ar-IQ" dirty="0" smtClean="0">
                <a:solidFill>
                  <a:srgbClr val="FFFF00"/>
                </a:solidFill>
              </a:rPr>
              <a:t>الانابيب المنخلية</a:t>
            </a:r>
          </a:p>
          <a:p>
            <a:pPr marL="0" indent="0" algn="r">
              <a:buNone/>
            </a:pPr>
            <a:r>
              <a:rPr lang="ar-IQ" dirty="0" smtClean="0">
                <a:solidFill>
                  <a:srgbClr val="FFFF00"/>
                </a:solidFill>
              </a:rPr>
              <a:t>الخلايا المرافقة</a:t>
            </a:r>
          </a:p>
          <a:p>
            <a:pPr marL="0" indent="0" algn="r">
              <a:buNone/>
            </a:pPr>
            <a:r>
              <a:rPr lang="ar-IQ" dirty="0" smtClean="0">
                <a:solidFill>
                  <a:srgbClr val="FFFF00"/>
                </a:solidFill>
              </a:rPr>
              <a:t>برنكيما اللحاء</a:t>
            </a:r>
          </a:p>
          <a:p>
            <a:pPr marL="0" indent="0" algn="r">
              <a:buNone/>
            </a:pPr>
            <a:r>
              <a:rPr lang="ar-IQ" dirty="0" smtClean="0">
                <a:solidFill>
                  <a:srgbClr val="FFFF00"/>
                </a:solidFill>
              </a:rPr>
              <a:t>الياف اللحاء</a:t>
            </a:r>
            <a:endParaRPr lang="en-US" dirty="0">
              <a:solidFill>
                <a:srgbClr val="FFFF00"/>
              </a:solidFill>
            </a:endParaRPr>
          </a:p>
        </p:txBody>
      </p:sp>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4378" y="2136937"/>
            <a:ext cx="5513297" cy="4253345"/>
          </a:xfrm>
          <a:prstGeom prst="rect">
            <a:avLst/>
          </a:prstGeom>
        </p:spPr>
      </p:pic>
    </p:spTree>
    <p:extLst>
      <p:ext uri="{BB962C8B-B14F-4D97-AF65-F5344CB8AC3E}">
        <p14:creationId xmlns:p14="http://schemas.microsoft.com/office/powerpoint/2010/main" val="36721669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67948681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45</TotalTime>
  <Words>103</Words>
  <Application>Microsoft Office PowerPoint</Application>
  <PresentationFormat>Widescreen</PresentationFormat>
  <Paragraphs>17</Paragraphs>
  <Slides>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Century Gothic</vt:lpstr>
      <vt:lpstr>Times New Roman</vt:lpstr>
      <vt:lpstr>Wingdings 3</vt:lpstr>
      <vt:lpstr>Ion</vt:lpstr>
      <vt:lpstr>المختبر السابع</vt:lpstr>
      <vt:lpstr>نسيج الخشب</vt:lpstr>
      <vt:lpstr>يتكون نسيج الخشب بصوره نموذجيه من التراكيب التاليه </vt:lpstr>
      <vt:lpstr>القصيبات</vt:lpstr>
      <vt:lpstr>الاوعية تركيب انبوبي مكون من اتحاد سلسله من الخلايا كل خليه تسمى وحدة الوعاء تتصل هذة الخاليا مع بعضها عند نهاياتها وفي الجدران النهائية لوحدة الوعاء توجد صفائح يطلق عليها الصفائح المثقبة وتوصف بانها صفائح مثقبه بسيطة اذا احتوت على ثقب واحد وصفائح مثقبة مركبة اذا احتوت على اكثر كن ثقب واحد  مقطع طولي يوضح شكل التثخنات  على الجدران</vt:lpstr>
      <vt:lpstr>اللحاء نسيج مستديم معقد يقع ضمن النظام النسيجي الوعائي وظيفته الرئيسيه نقل المواد الغذائيه المصنوعة في الورقه الى باقي اجزاء النبات ♦  يتكون نسيج اللحاء بصوره نموذجيه من التراكيب التاليه</vt:lpstr>
      <vt:lpstr>PowerPoint Presentation</vt:lpstr>
    </vt:vector>
  </TitlesOfParts>
  <Company>SACC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نسيج الخشب</dc:title>
  <dc:creator>Maher</dc:creator>
  <cp:lastModifiedBy>Maher</cp:lastModifiedBy>
  <cp:revision>7</cp:revision>
  <dcterms:created xsi:type="dcterms:W3CDTF">2021-09-25T18:44:26Z</dcterms:created>
  <dcterms:modified xsi:type="dcterms:W3CDTF">2021-09-28T20:19:09Z</dcterms:modified>
</cp:coreProperties>
</file>